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9" r:id="rId3"/>
    <p:sldId id="264" r:id="rId4"/>
    <p:sldId id="335" r:id="rId5"/>
    <p:sldId id="336" r:id="rId6"/>
    <p:sldId id="337" r:id="rId7"/>
    <p:sldId id="338" r:id="rId8"/>
    <p:sldId id="267" r:id="rId9"/>
    <p:sldId id="270" r:id="rId10"/>
    <p:sldId id="271" r:id="rId11"/>
    <p:sldId id="272" r:id="rId12"/>
    <p:sldId id="273" r:id="rId13"/>
    <p:sldId id="274" r:id="rId14"/>
    <p:sldId id="296" r:id="rId15"/>
    <p:sldId id="339" r:id="rId16"/>
    <p:sldId id="333" r:id="rId17"/>
    <p:sldId id="334" r:id="rId18"/>
    <p:sldId id="291" r:id="rId19"/>
    <p:sldId id="340" r:id="rId20"/>
    <p:sldId id="346" r:id="rId21"/>
    <p:sldId id="286" r:id="rId22"/>
    <p:sldId id="287" r:id="rId23"/>
    <p:sldId id="288" r:id="rId24"/>
    <p:sldId id="290" r:id="rId25"/>
    <p:sldId id="292" r:id="rId26"/>
    <p:sldId id="295" r:id="rId27"/>
    <p:sldId id="302" r:id="rId28"/>
    <p:sldId id="303" r:id="rId29"/>
    <p:sldId id="304" r:id="rId30"/>
    <p:sldId id="305" r:id="rId31"/>
    <p:sldId id="310" r:id="rId32"/>
    <p:sldId id="315" r:id="rId33"/>
    <p:sldId id="312" r:id="rId34"/>
    <p:sldId id="316" r:id="rId35"/>
    <p:sldId id="345" r:id="rId36"/>
    <p:sldId id="341" r:id="rId37"/>
    <p:sldId id="342" r:id="rId38"/>
    <p:sldId id="319" r:id="rId39"/>
    <p:sldId id="323" r:id="rId40"/>
    <p:sldId id="344" r:id="rId41"/>
    <p:sldId id="343" r:id="rId42"/>
    <p:sldId id="324" r:id="rId43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6" autoAdjust="0"/>
    <p:restoredTop sz="90050" autoAdjust="0"/>
  </p:normalViewPr>
  <p:slideViewPr>
    <p:cSldViewPr snapToGrid="0" showGuides="1">
      <p:cViewPr varScale="1">
        <p:scale>
          <a:sx n="110" d="100"/>
          <a:sy n="110" d="100"/>
        </p:scale>
        <p:origin x="108" y="228"/>
      </p:cViewPr>
      <p:guideLst>
        <p:guide orient="horz" pos="1845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EC131-DBF1-4FAB-80A2-5A7409E7754C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9D926-2CE4-43D9-8725-FF9013F89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54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3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3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45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08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9D926-2CE4-43D9-8725-FF9013F894AC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6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7746" y="2503557"/>
            <a:ext cx="5139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15. </a:t>
            </a:r>
            <a:r>
              <a:rPr lang="ja-JP" altLang="en-US" sz="4000" dirty="0"/>
              <a:t>ラスタデータの分析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002" y="926465"/>
            <a:ext cx="3534459" cy="447420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u="none" dirty="0">
                <a:solidFill>
                  <a:srgbClr val="0070C0"/>
                </a:solidFill>
              </a:rPr>
              <a:t>斜面方位図の作成</a:t>
            </a:r>
            <a:endParaRPr kumimoji="1" lang="ja-JP" altLang="en-US" u="none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53831" y="201380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＞地形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＞傾斜方位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904875"/>
            <a:ext cx="4176572" cy="44958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57400" y="2305050"/>
            <a:ext cx="2490647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 flipV="1">
            <a:off x="4548047" y="2443162"/>
            <a:ext cx="30017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5101606" y="1656368"/>
            <a:ext cx="29051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26792" y="5114925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63899" y="3321868"/>
            <a:ext cx="3024299" cy="137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86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212402"/>
            <a:ext cx="4360444" cy="387394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756165" y="331326"/>
            <a:ext cx="5631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斜面は、</a:t>
            </a:r>
            <a:r>
              <a:rPr lang="en-US" altLang="ja-JP" sz="1600" b="1" dirty="0"/>
              <a:t>0-360°</a:t>
            </a:r>
            <a:r>
              <a:rPr lang="ja-JP" altLang="en-US" sz="1600" b="1" dirty="0"/>
              <a:t>で表現されるため角度に応じて値を分類する。</a:t>
            </a:r>
            <a:endParaRPr lang="ja-JP" altLang="en-US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838575"/>
            <a:ext cx="888828" cy="12477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" y="1225217"/>
            <a:ext cx="4309060" cy="38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088" y="901484"/>
            <a:ext cx="3751868" cy="44991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7922" y="257613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陰影図の</a:t>
            </a:r>
            <a:r>
              <a:rPr lang="ja-JP" altLang="en-US" sz="3200" b="1" u="none" dirty="0">
                <a:solidFill>
                  <a:srgbClr val="0070C0"/>
                </a:solidFill>
              </a:rPr>
              <a:t>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44356" y="325624"/>
            <a:ext cx="287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＞解析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＞陰影図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904875"/>
            <a:ext cx="4176572" cy="44958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081353" y="3629025"/>
            <a:ext cx="2490647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10" idx="3"/>
          </p:cNvCxnSpPr>
          <p:nvPr/>
        </p:nvCxnSpPr>
        <p:spPr>
          <a:xfrm flipV="1">
            <a:off x="4572000" y="3767137"/>
            <a:ext cx="30017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953491" y="1555423"/>
            <a:ext cx="3087574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681413" y="5134663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62917" y="4410860"/>
            <a:ext cx="3115854" cy="179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581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855563" y="5033334"/>
            <a:ext cx="528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陰影図の上に</a:t>
            </a:r>
            <a:r>
              <a:rPr lang="ja-JP" altLang="en-US" sz="1600" b="1" dirty="0"/>
              <a:t>標高値の</a:t>
            </a:r>
            <a:r>
              <a:rPr kumimoji="1" lang="ja-JP" altLang="en-US" sz="1600" b="1" dirty="0"/>
              <a:t>ラスタを重ねて、プロパティ＞透過率を設定することで</a:t>
            </a:r>
            <a:r>
              <a:rPr lang="ja-JP" altLang="en-US" sz="1600" b="1" dirty="0"/>
              <a:t>地形の高低さが読み取りやすくなる。</a:t>
            </a:r>
            <a:endParaRPr kumimoji="1" lang="ja-JP" altLang="en-US" sz="1600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588397" y="438692"/>
            <a:ext cx="1967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陰影図が表示された</a:t>
            </a:r>
            <a:endParaRPr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45" y="951886"/>
            <a:ext cx="4386451" cy="38950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46501"/>
            <a:ext cx="4417415" cy="38950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112649"/>
            <a:ext cx="725864" cy="17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鳥瞰図の作成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09247" y="190619"/>
            <a:ext cx="53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ビュー</a:t>
            </a:r>
            <a:r>
              <a:rPr lang="ja-JP" altLang="en-US" sz="1800" b="1" dirty="0">
                <a:solidFill>
                  <a:srgbClr val="0070C0"/>
                </a:solidFill>
              </a:rPr>
              <a:t>＞新しい</a:t>
            </a:r>
            <a:r>
              <a:rPr lang="en-US" altLang="ja-JP" sz="1800" b="1" dirty="0">
                <a:solidFill>
                  <a:srgbClr val="0070C0"/>
                </a:solidFill>
              </a:rPr>
              <a:t>3</a:t>
            </a:r>
            <a:r>
              <a:rPr lang="ja-JP" altLang="en-US" sz="1800" b="1" dirty="0">
                <a:solidFill>
                  <a:srgbClr val="0070C0"/>
                </a:solidFill>
              </a:rPr>
              <a:t>Ｄマップビューを選択し、３Ｄビューの設定をクリックする。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800748"/>
            <a:ext cx="3636336" cy="47090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42" y="1169312"/>
            <a:ext cx="4028299" cy="4340492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4019550" y="1685925"/>
            <a:ext cx="428625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972050" y="1495425"/>
            <a:ext cx="400050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42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309152"/>
            <a:ext cx="3009900" cy="49220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3"/>
          <a:stretch/>
        </p:blipFill>
        <p:spPr>
          <a:xfrm>
            <a:off x="3686175" y="309153"/>
            <a:ext cx="4534976" cy="25483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75" y="2809874"/>
            <a:ext cx="4534976" cy="24784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71625" y="1152525"/>
            <a:ext cx="1476375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19225" y="4829176"/>
            <a:ext cx="890587" cy="26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5964" y="5217346"/>
            <a:ext cx="8012071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高さに標高値のラスタデータを指定し、ＯＫをクリックする。ウィンドウ内で地図を動かすと</a:t>
            </a:r>
            <a:r>
              <a:rPr lang="en-US" altLang="ja-JP" dirty="0"/>
              <a:t>3</a:t>
            </a:r>
            <a:r>
              <a:rPr lang="ja-JP" altLang="en-US" dirty="0"/>
              <a:t>次元表示されていることが確認できる。鉛直スケールを</a:t>
            </a:r>
            <a:r>
              <a:rPr lang="en-US" altLang="ja-JP" dirty="0"/>
              <a:t>1</a:t>
            </a:r>
            <a:r>
              <a:rPr lang="ja-JP" altLang="en-US" dirty="0"/>
              <a:t>以上とすると、右下の図のように地形を誇張して表現できる</a:t>
            </a: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771775" y="2738245"/>
            <a:ext cx="914400" cy="1843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4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断面図の作成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65064" y="4734997"/>
            <a:ext cx="5178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プラグインの管理とインストールから</a:t>
            </a:r>
            <a:r>
              <a:rPr lang="en-US" altLang="ja-JP" sz="1600" b="1" dirty="0" err="1"/>
              <a:t>VoGIS</a:t>
            </a:r>
            <a:r>
              <a:rPr lang="en-US" altLang="ja-JP" sz="1600" b="1" dirty="0"/>
              <a:t> Profile tool </a:t>
            </a:r>
            <a:r>
              <a:rPr lang="ja-JP" altLang="en-US" sz="1600" b="1" dirty="0"/>
              <a:t>をインストールする。</a:t>
            </a:r>
            <a:endParaRPr lang="en-US" altLang="ja-JP" sz="1600" b="1" dirty="0"/>
          </a:p>
          <a:p>
            <a:r>
              <a:rPr lang="ja-JP" altLang="en-US" sz="1600" b="1" dirty="0"/>
              <a:t>ラスタ</a:t>
            </a:r>
            <a:r>
              <a:rPr lang="en-US" altLang="ja-JP" sz="1600" b="1" dirty="0"/>
              <a:t>&gt;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 err="1"/>
              <a:t>ProfileTool</a:t>
            </a:r>
            <a:r>
              <a:rPr lang="en-US" altLang="ja-JP" sz="1600" b="1" dirty="0"/>
              <a:t> &gt; </a:t>
            </a:r>
            <a:r>
              <a:rPr lang="en-US" altLang="ja-JP" sz="1600" b="1" dirty="0" err="1"/>
              <a:t>VoGIS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Profile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Tool</a:t>
            </a:r>
            <a:r>
              <a:rPr lang="ja-JP" altLang="en-US" sz="1600" b="1" dirty="0"/>
              <a:t>から起動する。</a:t>
            </a:r>
            <a:endParaRPr kumimoji="1" lang="ja-JP" altLang="en-US" sz="16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4363789" y="2870008"/>
            <a:ext cx="748489" cy="41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5902" y="1421833"/>
            <a:ext cx="4874986" cy="29380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2488"/>
            <a:ext cx="4241483" cy="1162050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4162425" y="1421833"/>
            <a:ext cx="800100" cy="245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3920086" y="3194366"/>
            <a:ext cx="1049450" cy="366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293" y="2523981"/>
            <a:ext cx="3682794" cy="28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7719" y="203598"/>
            <a:ext cx="3042164" cy="213002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29" y="184639"/>
            <a:ext cx="3513268" cy="457077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50141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/>
              <a:t>1.</a:t>
            </a:r>
            <a:r>
              <a:rPr lang="ja-JP" altLang="en-US" sz="1400" b="1" dirty="0"/>
              <a:t>断面図を作成するラスタにチェックを入れ、</a:t>
            </a:r>
            <a:r>
              <a:rPr lang="en-US" altLang="ja-JP" sz="1400" b="1" dirty="0"/>
              <a:t>2.Digitize (new) profile line </a:t>
            </a:r>
            <a:r>
              <a:rPr lang="ja-JP" altLang="en-US" sz="1400" b="1" dirty="0"/>
              <a:t>をクリックし、</a:t>
            </a:r>
            <a:r>
              <a:rPr lang="en-US" altLang="ja-JP" sz="1400" b="1" dirty="0"/>
              <a:t>3.QGIS</a:t>
            </a:r>
            <a:r>
              <a:rPr lang="ja-JP" altLang="en-US" sz="1400" b="1" dirty="0"/>
              <a:t>の地図上</a:t>
            </a:r>
            <a:r>
              <a:rPr kumimoji="1" lang="ja-JP" altLang="en-US" sz="1400" b="1" dirty="0"/>
              <a:t>で</a:t>
            </a:r>
            <a:r>
              <a:rPr lang="ja-JP" altLang="en-US" sz="1400" b="1" dirty="0"/>
              <a:t>クリックしながらラインを作成する</a:t>
            </a:r>
            <a:r>
              <a:rPr kumimoji="1" lang="ja-JP" altLang="en-US" sz="1400" b="1" dirty="0"/>
              <a:t>（右クリックで終了）。</a:t>
            </a:r>
            <a:r>
              <a:rPr kumimoji="1" lang="en-US" altLang="ja-JP" sz="1400" b="1" dirty="0"/>
              <a:t>4.OK</a:t>
            </a:r>
            <a:r>
              <a:rPr kumimoji="1" lang="ja-JP" altLang="en-US" sz="1400" b="1" dirty="0"/>
              <a:t>をクリックす</a:t>
            </a:r>
            <a:r>
              <a:rPr lang="ja-JP" altLang="en-US" sz="1400" b="1" dirty="0"/>
              <a:t>る</a:t>
            </a:r>
            <a:r>
              <a:rPr kumimoji="1" lang="ja-JP" altLang="en-US" sz="1400" b="1" dirty="0"/>
              <a:t>と別ウィンドウに断面形が表示される。</a:t>
            </a:r>
            <a:endParaRPr kumimoji="1" lang="en-US" altLang="ja-JP" sz="14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7807" y="74560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14750" y="177487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49380" y="74560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348944" y="419059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172"/>
          <a:stretch/>
        </p:blipFill>
        <p:spPr>
          <a:xfrm>
            <a:off x="4460204" y="2486025"/>
            <a:ext cx="3509963" cy="2269388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V="1">
            <a:off x="3905250" y="4171950"/>
            <a:ext cx="819150" cy="238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2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887" y="875638"/>
            <a:ext cx="3099092" cy="390591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67" y="1285998"/>
            <a:ext cx="4630073" cy="34955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>
                <a:solidFill>
                  <a:srgbClr val="0070C0"/>
                </a:solidFill>
              </a:rPr>
              <a:t>3.</a:t>
            </a:r>
            <a:r>
              <a:rPr lang="ja-JP" altLang="en-US" sz="3600" b="1" u="none" dirty="0">
                <a:solidFill>
                  <a:srgbClr val="0070C0"/>
                </a:solidFill>
              </a:rPr>
              <a:t>基本的な統計量の確認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4572000" y="3609975"/>
            <a:ext cx="381000" cy="180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5353049" y="1525910"/>
            <a:ext cx="2537185" cy="142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53050" y="21777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ラスタ＞その他＞ラスター情報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440764" y="4522961"/>
            <a:ext cx="544497" cy="152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19276" y="5056009"/>
            <a:ext cx="609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統計情報を表示するラスタを選択し、</a:t>
            </a:r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画像統計量を読み込んで表示する</a:t>
            </a:r>
            <a:r>
              <a:rPr kumimoji="1" lang="en-US" altLang="ja-JP" sz="1600" b="1" dirty="0"/>
              <a:t>`</a:t>
            </a:r>
            <a:r>
              <a:rPr kumimoji="1" lang="ja-JP" altLang="en-US" sz="1600" b="1" dirty="0"/>
              <a:t>にチェックをつけ、実行をクリックする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5222081" y="1814437"/>
            <a:ext cx="261938" cy="227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61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xmlns="" id="{4D54483E-6876-426E-A92E-66B29425F4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" t="-1052" r="23075" b="-899"/>
          <a:stretch/>
        </p:blipFill>
        <p:spPr>
          <a:xfrm>
            <a:off x="4591052" y="37281"/>
            <a:ext cx="3983036" cy="522606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99" y="88490"/>
            <a:ext cx="4492499" cy="5109610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4173538" y="3028950"/>
            <a:ext cx="361950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636205" y="5198100"/>
            <a:ext cx="78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実行結果は、結果ビューアの</a:t>
            </a:r>
            <a:r>
              <a:rPr lang="en-US" altLang="ja-JP" sz="1400" dirty="0"/>
              <a:t>File path</a:t>
            </a:r>
            <a:r>
              <a:rPr lang="ja-JP" altLang="en-US" sz="1400" dirty="0"/>
              <a:t>をクリックし、</a:t>
            </a:r>
            <a:r>
              <a:rPr lang="en-US" altLang="ja-JP" sz="1400" dirty="0"/>
              <a:t>html</a:t>
            </a:r>
            <a:r>
              <a:rPr lang="ja-JP" altLang="en-US" sz="1400" dirty="0"/>
              <a:t>形式で確認する（座標系、セルサイズ、最低標高、最高標高、平均標高、標高の標準偏差等）。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4650046" y="4517571"/>
            <a:ext cx="3814499" cy="69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44898" y="796411"/>
            <a:ext cx="3819648" cy="427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650046" y="3139256"/>
            <a:ext cx="3819648" cy="170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842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033913" y="1901405"/>
            <a:ext cx="3987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[</a:t>
            </a:r>
            <a:r>
              <a:rPr kumimoji="1" lang="ja-JP" altLang="en-US" sz="1400" b="1" dirty="0"/>
              <a:t>実習内容</a:t>
            </a:r>
            <a:r>
              <a:rPr kumimoji="1" lang="en-US" altLang="ja-JP" sz="1400" b="1" dirty="0"/>
              <a:t>]</a:t>
            </a:r>
          </a:p>
          <a:p>
            <a:r>
              <a:rPr kumimoji="1" lang="en-US" altLang="ja-JP" sz="1400" b="1" dirty="0"/>
              <a:t>1.DEM</a:t>
            </a:r>
            <a:r>
              <a:rPr kumimoji="1" lang="ja-JP" altLang="en-US" sz="1400" b="1" dirty="0"/>
              <a:t>データの視覚的分析（傾斜、斜面方位、陰影図、鳥瞰図を表示）</a:t>
            </a:r>
            <a:endParaRPr kumimoji="1" lang="en-US" altLang="ja-JP" sz="1400" b="1" dirty="0"/>
          </a:p>
          <a:p>
            <a:r>
              <a:rPr lang="en-US" altLang="ja-JP" sz="1400" b="1" dirty="0"/>
              <a:t>3.</a:t>
            </a:r>
            <a:r>
              <a:rPr lang="ja-JP" altLang="en-US" sz="1400" b="1" dirty="0"/>
              <a:t>基本的な統計量の確認</a:t>
            </a:r>
            <a:endParaRPr lang="en-US" altLang="ja-JP" sz="1400" b="1" dirty="0"/>
          </a:p>
          <a:p>
            <a:r>
              <a:rPr kumimoji="1" lang="en-US" altLang="ja-JP" sz="1400" b="1" dirty="0"/>
              <a:t>4.</a:t>
            </a:r>
            <a:r>
              <a:rPr kumimoji="1" lang="ja-JP" altLang="en-US" sz="1400" b="1" dirty="0"/>
              <a:t>ベクタの処理とラスタの集計の組み合わせ分析</a:t>
            </a:r>
            <a:endParaRPr kumimoji="1" lang="en-US" altLang="ja-JP" sz="1400" b="1" dirty="0"/>
          </a:p>
          <a:p>
            <a:r>
              <a:rPr lang="en-US" altLang="ja-JP" sz="1400" b="1" dirty="0"/>
              <a:t>5.</a:t>
            </a:r>
            <a:r>
              <a:rPr lang="ja-JP" altLang="en-US" sz="1400" b="1" dirty="0"/>
              <a:t>フィルタリング（ふるい）</a:t>
            </a:r>
            <a:endParaRPr lang="en-US" altLang="ja-JP" sz="1400" b="1" dirty="0"/>
          </a:p>
          <a:p>
            <a:r>
              <a:rPr lang="en-US" altLang="ja-JP" sz="1400" b="1" dirty="0"/>
              <a:t>6.</a:t>
            </a:r>
            <a:r>
              <a:rPr lang="ja-JP" altLang="en-US" sz="1400" b="1" dirty="0"/>
              <a:t>ラスタ演算</a:t>
            </a:r>
            <a:endParaRPr lang="en-US" altLang="ja-JP" sz="1400" b="1" dirty="0"/>
          </a:p>
          <a:p>
            <a:r>
              <a:rPr lang="en-US" altLang="ja-JP" sz="1400" b="1" dirty="0"/>
              <a:t>7.</a:t>
            </a:r>
            <a:r>
              <a:rPr lang="ja-JP" altLang="en-US" sz="1400" b="1" dirty="0"/>
              <a:t>流域解析</a:t>
            </a:r>
            <a:endParaRPr lang="en-US" altLang="ja-JP" sz="1400" b="1" dirty="0"/>
          </a:p>
          <a:p>
            <a:r>
              <a:rPr lang="en-US" altLang="ja-JP" sz="1400" b="1" dirty="0"/>
              <a:t>8.</a:t>
            </a:r>
            <a:r>
              <a:rPr lang="ja-JP" altLang="en-US" sz="1400" b="1" dirty="0"/>
              <a:t>コストパス解析</a:t>
            </a:r>
            <a:endParaRPr lang="en-US" altLang="ja-JP" sz="1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92401" y="716384"/>
            <a:ext cx="395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[</a:t>
            </a:r>
            <a:r>
              <a:rPr lang="ja-JP" altLang="en-US" sz="1400" b="1" dirty="0"/>
              <a:t>利用データ</a:t>
            </a:r>
            <a:r>
              <a:rPr kumimoji="1" lang="en-US" altLang="ja-JP" sz="1400" b="1" dirty="0"/>
              <a:t>]</a:t>
            </a:r>
          </a:p>
          <a:p>
            <a:endParaRPr lang="en-US" altLang="ja-JP" sz="1400" b="1" dirty="0"/>
          </a:p>
          <a:p>
            <a:r>
              <a:rPr lang="ja-JP" altLang="en-US" sz="1400" b="1" dirty="0"/>
              <a:t> </a:t>
            </a:r>
            <a:r>
              <a:rPr lang="en-US" altLang="ja-JP" sz="1400" b="1" dirty="0"/>
              <a:t>15.md</a:t>
            </a:r>
            <a:r>
              <a:rPr lang="ja-JP" altLang="en-US" sz="1400" b="1" dirty="0"/>
              <a:t>を参照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3" y="112782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u="sng" dirty="0">
                <a:solidFill>
                  <a:srgbClr val="0070C0"/>
                </a:solidFill>
              </a:rPr>
              <a:t>ラスタデータの分析</a:t>
            </a:r>
            <a:endParaRPr kumimoji="1" lang="ja-JP" altLang="en-US" sz="3200" u="sng" dirty="0">
              <a:solidFill>
                <a:srgbClr val="0070C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8CB50103-C152-45E3-B6BB-DA4683F00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01" y="835149"/>
            <a:ext cx="4028299" cy="43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3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1" y="775063"/>
            <a:ext cx="4885507" cy="4476205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>
                <a:solidFill>
                  <a:srgbClr val="0070C0"/>
                </a:solidFill>
              </a:rPr>
              <a:t>ヒストグラム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の計算</a:t>
            </a:r>
            <a:endParaRPr kumimoji="1" lang="ja-JP" altLang="en-US" u="none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28" y="1132249"/>
            <a:ext cx="5769401" cy="4119019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2447109" y="2760617"/>
            <a:ext cx="827314" cy="2090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291428" y="2586446"/>
            <a:ext cx="1045441" cy="26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328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8574562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4.</a:t>
            </a:r>
            <a:r>
              <a:rPr lang="ja-JP" altLang="en-US" sz="3200" b="1" u="none" dirty="0">
                <a:solidFill>
                  <a:srgbClr val="0070C0"/>
                </a:solidFill>
              </a:rPr>
              <a:t>ベクタの処理とラスタの集計の組み合わせ分析</a:t>
            </a:r>
            <a:endParaRPr lang="en-US" altLang="ja-JP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69482" y="5376446"/>
            <a:ext cx="4100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ja-JP" sz="1600" dirty="0"/>
              <a:t>aso_seismometers_100m_2kei.shp</a:t>
            </a:r>
            <a:r>
              <a:rPr lang="ja-JP" altLang="en-US" sz="1600" dirty="0"/>
              <a:t>を読み込む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2736469" y="663045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地震計ある地点の周辺の標高値を計算する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531" y="1001599"/>
            <a:ext cx="6579911" cy="436125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34911" y="1461155"/>
            <a:ext cx="311085" cy="245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939" y="2677214"/>
            <a:ext cx="1861756" cy="106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044099" y="4590854"/>
            <a:ext cx="292231" cy="292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1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004" y="683342"/>
            <a:ext cx="3372586" cy="425060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76" y="584130"/>
            <a:ext cx="3755923" cy="429693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275525" y="88293"/>
            <a:ext cx="686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プロセッシング＞ツールボックスから、地域統計を検索し、クリックする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7117" y="5130225"/>
            <a:ext cx="8115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1.</a:t>
            </a:r>
            <a:r>
              <a:rPr kumimoji="1" lang="ja-JP" altLang="en-US" sz="1600" b="1" dirty="0"/>
              <a:t>ラスタレイヤを指定、</a:t>
            </a:r>
            <a:r>
              <a:rPr kumimoji="1" lang="en-US" altLang="ja-JP" sz="1600" b="1" dirty="0"/>
              <a:t>2.</a:t>
            </a:r>
            <a:r>
              <a:rPr kumimoji="1" lang="ja-JP" altLang="en-US" sz="1600" b="1" dirty="0"/>
              <a:t>地域ベクタレイヤに地震計のポイントを指定、</a:t>
            </a:r>
            <a:r>
              <a:rPr kumimoji="1" lang="en-US" altLang="ja-JP" sz="1600" b="1" dirty="0"/>
              <a:t>3.</a:t>
            </a:r>
            <a:r>
              <a:rPr kumimoji="1" lang="ja-JP" altLang="en-US" sz="1600" b="1" dirty="0"/>
              <a:t>計算する統計を指定（ここでは、</a:t>
            </a:r>
            <a:r>
              <a:rPr lang="ja-JP" altLang="en-US" sz="1600" b="1" dirty="0"/>
              <a:t>平均～最大までを選択</a:t>
            </a:r>
            <a:r>
              <a:rPr kumimoji="1" lang="ja-JP" altLang="en-US" sz="1600" b="1" dirty="0"/>
              <a:t>）、</a:t>
            </a:r>
            <a:r>
              <a:rPr kumimoji="1" lang="en-US" altLang="ja-JP" sz="1600" b="1" dirty="0"/>
              <a:t>4.</a:t>
            </a:r>
            <a:r>
              <a:rPr kumimoji="1" lang="ja-JP" altLang="en-US" sz="1600" b="1" dirty="0"/>
              <a:t>実行をクリックする。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1607611" y="1410481"/>
            <a:ext cx="452487" cy="999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2060098" y="2860536"/>
            <a:ext cx="1786401" cy="585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xmlns="" id="{9BACC227-CEF2-4001-B7E9-D311AF807425}"/>
              </a:ext>
            </a:extLst>
          </p:cNvPr>
          <p:cNvGrpSpPr/>
          <p:nvPr/>
        </p:nvGrpSpPr>
        <p:grpSpPr>
          <a:xfrm>
            <a:off x="5634459" y="1120724"/>
            <a:ext cx="1645421" cy="3645369"/>
            <a:chOff x="5441614" y="1626452"/>
            <a:chExt cx="1464337" cy="3160486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6484104" y="162645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350143" y="2310831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14497" y="3243698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441614" y="4448384"/>
              <a:ext cx="391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6594188" y="3109822"/>
              <a:ext cx="169682" cy="141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346" y="1932494"/>
            <a:ext cx="1948654" cy="30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3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937" y="846791"/>
            <a:ext cx="6715524" cy="47210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37184" y="179109"/>
            <a:ext cx="399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属性テーブルを開き、計算結果を確認する。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2337321" y="1673846"/>
            <a:ext cx="6646755" cy="296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8" y="695529"/>
            <a:ext cx="2119449" cy="4872326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2026763" y="3949831"/>
            <a:ext cx="186954" cy="254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9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xmlns="" id="{BF60D51B-C65C-4252-B3B4-68038122F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52" y="688443"/>
            <a:ext cx="4006954" cy="45543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57EA57EF-6CA9-4BE2-A484-F8933F8370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30" y="542770"/>
            <a:ext cx="4637302" cy="38018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フィルタリング（ふるい）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77582" y="5401157"/>
            <a:ext cx="4733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入力ファイルと出力ファイルを指定し、「実行」をクリックする。</a:t>
            </a:r>
            <a:endParaRPr kumimoji="1" lang="ja-JP" altLang="en-US" sz="1400" b="1" dirty="0"/>
          </a:p>
        </p:txBody>
      </p:sp>
      <p:cxnSp>
        <p:nvCxnSpPr>
          <p:cNvPr id="7" name="直線矢印コネクタ 6"/>
          <p:cNvCxnSpPr>
            <a:cxnSpLocks/>
          </p:cNvCxnSpPr>
          <p:nvPr/>
        </p:nvCxnSpPr>
        <p:spPr>
          <a:xfrm flipV="1">
            <a:off x="3651740" y="3411205"/>
            <a:ext cx="1385673" cy="26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4716772" y="283260"/>
            <a:ext cx="283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ラスタ＞解析＞ふるい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5C4E45DC-5BA1-446D-AB81-148F0D54B00D}"/>
              </a:ext>
            </a:extLst>
          </p:cNvPr>
          <p:cNvSpPr/>
          <p:nvPr/>
        </p:nvSpPr>
        <p:spPr>
          <a:xfrm>
            <a:off x="5078361" y="1437569"/>
            <a:ext cx="3244645" cy="18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378237" y="360940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地物情報表示ツールから、値が変わっていることを確認する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A07B06C8-2CFF-470D-AA22-ECA0BB6515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" t="-625" r="-345" b="-2"/>
          <a:stretch/>
        </p:blipFill>
        <p:spPr>
          <a:xfrm>
            <a:off x="38325" y="653710"/>
            <a:ext cx="9105676" cy="27467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E3C6A534-81DB-4079-AA67-9CC309D8286F}"/>
              </a:ext>
            </a:extLst>
          </p:cNvPr>
          <p:cNvSpPr/>
          <p:nvPr/>
        </p:nvSpPr>
        <p:spPr>
          <a:xfrm>
            <a:off x="6311664" y="1056766"/>
            <a:ext cx="295674" cy="27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C7B90A5B-B10E-4680-BCE9-6E885E8DF6C6}"/>
              </a:ext>
            </a:extLst>
          </p:cNvPr>
          <p:cNvSpPr/>
          <p:nvPr/>
        </p:nvSpPr>
        <p:spPr>
          <a:xfrm>
            <a:off x="4084686" y="2187678"/>
            <a:ext cx="860940" cy="85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xmlns="" id="{65FB6015-A2BB-43D2-908D-19D1BD173360}"/>
              </a:ext>
            </a:extLst>
          </p:cNvPr>
          <p:cNvCxnSpPr>
            <a:stCxn id="7" idx="1"/>
          </p:cNvCxnSpPr>
          <p:nvPr/>
        </p:nvCxnSpPr>
        <p:spPr>
          <a:xfrm flipH="1">
            <a:off x="5059315" y="1193652"/>
            <a:ext cx="1252349" cy="1073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DC427504-5156-4AE5-9CD4-C4EC66677EC1}"/>
              </a:ext>
            </a:extLst>
          </p:cNvPr>
          <p:cNvSpPr/>
          <p:nvPr/>
        </p:nvSpPr>
        <p:spPr>
          <a:xfrm>
            <a:off x="84020" y="2543775"/>
            <a:ext cx="2111636" cy="175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BB14DA25-8AD9-444F-8AAE-10CFB169699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95656" y="1095091"/>
            <a:ext cx="3877647" cy="1536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09471B7-27F0-435E-819C-C8547A3FC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20" y="3623134"/>
            <a:ext cx="9113959" cy="179662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B269B818-8A6A-4034-9AE0-642913D7478D}"/>
              </a:ext>
            </a:extLst>
          </p:cNvPr>
          <p:cNvSpPr/>
          <p:nvPr/>
        </p:nvSpPr>
        <p:spPr>
          <a:xfrm>
            <a:off x="7001350" y="3047638"/>
            <a:ext cx="2091625" cy="1211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xmlns="" id="{B7702AAE-DE2F-405F-82D3-CBDF16251302}"/>
              </a:ext>
            </a:extLst>
          </p:cNvPr>
          <p:cNvSpPr/>
          <p:nvPr/>
        </p:nvSpPr>
        <p:spPr>
          <a:xfrm>
            <a:off x="7068028" y="4728821"/>
            <a:ext cx="2091625" cy="153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C9F6430C-4779-44BF-A1E6-8EB029CBF5EB}"/>
              </a:ext>
            </a:extLst>
          </p:cNvPr>
          <p:cNvSpPr/>
          <p:nvPr/>
        </p:nvSpPr>
        <p:spPr>
          <a:xfrm>
            <a:off x="4139380" y="3957484"/>
            <a:ext cx="840659" cy="830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4328F9E3-FB2B-4467-AB99-B8B4DC56DBF6}"/>
              </a:ext>
            </a:extLst>
          </p:cNvPr>
          <p:cNvSpPr/>
          <p:nvPr/>
        </p:nvSpPr>
        <p:spPr>
          <a:xfrm>
            <a:off x="28804" y="4717529"/>
            <a:ext cx="2111636" cy="175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49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282" y="843738"/>
            <a:ext cx="5167728" cy="456096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>
                <a:solidFill>
                  <a:srgbClr val="0070C0"/>
                </a:solidFill>
              </a:rPr>
              <a:t>ラスタ演算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09598" y="378865"/>
            <a:ext cx="283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>
                <a:solidFill>
                  <a:srgbClr val="0070C0"/>
                </a:solidFill>
              </a:rPr>
              <a:t>ラスタ　＞ラスタ計算機</a:t>
            </a:r>
            <a:endParaRPr lang="en-US" altLang="ja-JP" sz="18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76386" y="119011"/>
            <a:ext cx="37866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　標高値と傾斜角のラスタを読み込んでおく。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19517" y="5404701"/>
            <a:ext cx="44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計算結果を出力するための新規ラスタを作成する</a:t>
            </a:r>
            <a:endParaRPr kumimoji="1" lang="ja-JP" altLang="en-US" sz="16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61" y="860786"/>
            <a:ext cx="3470082" cy="4524222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>
            <a:off x="3385830" y="1597386"/>
            <a:ext cx="555625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137400" y="1289664"/>
            <a:ext cx="175260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34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4731" y="1092515"/>
            <a:ext cx="3710369" cy="360299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8" y="896144"/>
            <a:ext cx="5165553" cy="418347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22896" y="228600"/>
            <a:ext cx="3860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DEM</a:t>
            </a:r>
            <a:r>
              <a:rPr kumimoji="1" lang="ja-JP" altLang="en-US" sz="1600" dirty="0"/>
              <a:t>から標高</a:t>
            </a:r>
            <a:r>
              <a:rPr lang="en-US" altLang="ja-JP" sz="1600" dirty="0"/>
              <a:t>450</a:t>
            </a:r>
            <a:r>
              <a:rPr kumimoji="1" lang="ja-JP" altLang="en-US" sz="1600" dirty="0" err="1"/>
              <a:t>ｍ</a:t>
            </a:r>
            <a:r>
              <a:rPr kumimoji="1" lang="ja-JP" altLang="en-US" sz="1600" dirty="0"/>
              <a:t>以上の地域を抽出する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-52023" y="5239336"/>
            <a:ext cx="924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Courier New" panose="02070309020205020404" pitchFamily="49" charset="0"/>
              </a:rPr>
              <a:t>ラスタ計算式に</a:t>
            </a:r>
            <a:r>
              <a:rPr lang="en-US" altLang="ja-JP" sz="1600" dirty="0">
                <a:latin typeface="Courier New" panose="02070309020205020404" pitchFamily="49" charset="0"/>
              </a:rPr>
              <a:t>`</a:t>
            </a:r>
            <a:r>
              <a:rPr lang="en-GB" altLang="ja-JP" sz="1600" dirty="0">
                <a:latin typeface="Courier New" panose="02070309020205020404" pitchFamily="49" charset="0"/>
              </a:rPr>
              <a:t>“aso_2kei@1” &gt;= 450`</a:t>
            </a:r>
            <a:r>
              <a:rPr lang="ja-JP" altLang="en-US" sz="1600" dirty="0">
                <a:latin typeface="Courier New" panose="02070309020205020404" pitchFamily="49" charset="0"/>
              </a:rPr>
              <a:t>を入力後、</a:t>
            </a:r>
            <a:r>
              <a:rPr lang="en-US" altLang="ja-JP" sz="1600" dirty="0">
                <a:latin typeface="Courier New" panose="02070309020205020404" pitchFamily="49" charset="0"/>
              </a:rPr>
              <a:t>OK</a:t>
            </a:r>
            <a:r>
              <a:rPr lang="ja-JP" altLang="en-US" sz="1600" dirty="0">
                <a:latin typeface="Courier New" panose="02070309020205020404" pitchFamily="49" charset="0"/>
              </a:rPr>
              <a:t>をクリックし、標高</a:t>
            </a:r>
            <a:r>
              <a:rPr lang="en-US" altLang="ja-JP" sz="1600" dirty="0">
                <a:latin typeface="Courier New" panose="02070309020205020404" pitchFamily="49" charset="0"/>
              </a:rPr>
              <a:t>450</a:t>
            </a:r>
            <a:r>
              <a:rPr lang="ja-JP" altLang="en-US" sz="1600" dirty="0" err="1">
                <a:latin typeface="Courier New" panose="02070309020205020404" pitchFamily="49" charset="0"/>
              </a:rPr>
              <a:t>ｍ</a:t>
            </a:r>
            <a:r>
              <a:rPr lang="ja-JP" altLang="en-US" sz="1600" dirty="0">
                <a:latin typeface="Courier New" panose="02070309020205020404" pitchFamily="49" charset="0"/>
              </a:rPr>
              <a:t>以上の地域を抽出する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55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59672" y="476250"/>
            <a:ext cx="5557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DEM</a:t>
            </a:r>
            <a:r>
              <a:rPr kumimoji="1" lang="ja-JP" altLang="en-US" sz="1600" dirty="0"/>
              <a:t>から標高</a:t>
            </a:r>
            <a:r>
              <a:rPr lang="en-US" altLang="ja-JP" sz="1600" dirty="0"/>
              <a:t>30</a:t>
            </a:r>
            <a:r>
              <a:rPr kumimoji="1" lang="en-US" altLang="ja-JP" sz="1600" dirty="0"/>
              <a:t>0</a:t>
            </a:r>
            <a:r>
              <a:rPr lang="en-US" altLang="ja-JP" sz="1600" dirty="0"/>
              <a:t>m</a:t>
            </a:r>
            <a:r>
              <a:rPr kumimoji="1" lang="ja-JP" altLang="en-US" sz="1600" dirty="0"/>
              <a:t>以上で傾斜が</a:t>
            </a:r>
            <a:r>
              <a:rPr lang="en-US" altLang="ja-JP" sz="1600" dirty="0"/>
              <a:t>5</a:t>
            </a:r>
            <a:r>
              <a:rPr lang="ja-JP" altLang="en-US" sz="1600" dirty="0"/>
              <a:t>度</a:t>
            </a:r>
            <a:r>
              <a:rPr kumimoji="1" lang="ja-JP" altLang="en-US" sz="1600" dirty="0"/>
              <a:t>以下の地域を抽出する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71" y="885826"/>
            <a:ext cx="4844351" cy="392334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199" y="1135063"/>
            <a:ext cx="3987801" cy="35179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106C93FD-C248-46AE-B19A-F7AEE35A992D}"/>
              </a:ext>
            </a:extLst>
          </p:cNvPr>
          <p:cNvSpPr/>
          <p:nvPr/>
        </p:nvSpPr>
        <p:spPr>
          <a:xfrm>
            <a:off x="105292" y="4973222"/>
            <a:ext cx="85421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Courier New" panose="02070309020205020404" pitchFamily="49" charset="0"/>
              </a:rPr>
              <a:t>ラスタ計算式に</a:t>
            </a:r>
            <a:r>
              <a:rPr lang="en-US" altLang="ja-JP" sz="1600" dirty="0">
                <a:latin typeface="Courier New" panose="02070309020205020404" pitchFamily="49" charset="0"/>
              </a:rPr>
              <a:t>`“aso_2kei@1” &gt;= 450 AND “slope@1” &lt;= 5</a:t>
            </a:r>
            <a:r>
              <a:rPr lang="en-GB" altLang="ja-JP" sz="1600" dirty="0">
                <a:latin typeface="Courier New" panose="02070309020205020404" pitchFamily="49" charset="0"/>
              </a:rPr>
              <a:t>`</a:t>
            </a:r>
            <a:r>
              <a:rPr lang="ja-JP" altLang="en-US" sz="1600" dirty="0">
                <a:latin typeface="Courier New" panose="02070309020205020404" pitchFamily="49" charset="0"/>
              </a:rPr>
              <a:t>を入力後、</a:t>
            </a:r>
            <a:r>
              <a:rPr lang="en-US" altLang="ja-JP" sz="1600" dirty="0">
                <a:latin typeface="Courier New" panose="02070309020205020404" pitchFamily="49" charset="0"/>
              </a:rPr>
              <a:t>OK</a:t>
            </a:r>
            <a:r>
              <a:rPr lang="ja-JP" altLang="en-US" sz="1600" dirty="0">
                <a:latin typeface="Courier New" panose="02070309020205020404" pitchFamily="49" charset="0"/>
              </a:rPr>
              <a:t>をクリックし、標高</a:t>
            </a:r>
            <a:r>
              <a:rPr lang="en-US" altLang="ja-JP" sz="1600" dirty="0">
                <a:latin typeface="Courier New" panose="02070309020205020404" pitchFamily="49" charset="0"/>
              </a:rPr>
              <a:t>450</a:t>
            </a:r>
            <a:r>
              <a:rPr lang="ja-JP" altLang="en-US" sz="1600" dirty="0" err="1">
                <a:latin typeface="Courier New" panose="02070309020205020404" pitchFamily="49" charset="0"/>
              </a:rPr>
              <a:t>ｍ</a:t>
            </a:r>
            <a:r>
              <a:rPr lang="ja-JP" altLang="en-US" sz="1600" dirty="0">
                <a:latin typeface="Courier New" panose="02070309020205020404" pitchFamily="49" charset="0"/>
              </a:rPr>
              <a:t>以上かつ</a:t>
            </a:r>
            <a:r>
              <a:rPr lang="en-US" altLang="ja-JP" sz="1600" dirty="0">
                <a:latin typeface="Courier New" panose="02070309020205020404" pitchFamily="49" charset="0"/>
              </a:rPr>
              <a:t>5°</a:t>
            </a:r>
            <a:r>
              <a:rPr lang="ja-JP" altLang="en-US" sz="1600" dirty="0">
                <a:latin typeface="Courier New" panose="02070309020205020404" pitchFamily="49" charset="0"/>
              </a:rPr>
              <a:t>以下の地域を抽出する。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5345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流域解析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1186" y="241091"/>
            <a:ext cx="6096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プロセッシング＞ツールボックスをクリックし、</a:t>
            </a:r>
            <a:r>
              <a:rPr kumimoji="1" lang="en-US" altLang="ja-JP" sz="1600" dirty="0" err="1"/>
              <a:t>r.watershed</a:t>
            </a:r>
            <a:r>
              <a:rPr kumimoji="1" lang="ja-JP" altLang="en-US" sz="1600" dirty="0"/>
              <a:t>を選択する。</a:t>
            </a:r>
            <a:endParaRPr kumimoji="1" lang="en-US" altLang="ja-JP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7095" y="746445"/>
            <a:ext cx="6516785" cy="470354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327400" y="1257300"/>
            <a:ext cx="1079500" cy="269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5105400" y="5181600"/>
            <a:ext cx="1270000" cy="268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167E4440-4552-4830-B303-841F87920DD5}"/>
              </a:ext>
            </a:extLst>
          </p:cNvPr>
          <p:cNvSpPr/>
          <p:nvPr/>
        </p:nvSpPr>
        <p:spPr>
          <a:xfrm>
            <a:off x="4306529" y="3949700"/>
            <a:ext cx="3487351" cy="268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59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84" y="871374"/>
            <a:ext cx="7486082" cy="42220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>
                <a:solidFill>
                  <a:srgbClr val="0070C0"/>
                </a:solidFill>
              </a:rPr>
              <a:t>QGIS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でラスタを読み込む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8411" y="5225992"/>
            <a:ext cx="671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データソースマネージャから、ラスタを読み込む</a:t>
            </a:r>
            <a:endParaRPr kumimoji="1" lang="en-US" altLang="ja-JP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2820" y="2555854"/>
            <a:ext cx="5396502" cy="208096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571784" y="1857080"/>
            <a:ext cx="606567" cy="499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1290" y="3553906"/>
            <a:ext cx="1294722" cy="395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96249" y="3949832"/>
            <a:ext cx="3584179" cy="263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1178351" y="2356701"/>
            <a:ext cx="1951348" cy="386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16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20" y="564613"/>
            <a:ext cx="4283582" cy="515038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739" y="649527"/>
            <a:ext cx="3866344" cy="506547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7917414" y="1872881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endParaRPr kumimoji="1" lang="ja-JP" altLang="en-US" b="1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17414" y="2291604"/>
            <a:ext cx="5437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河川</a:t>
            </a:r>
            <a:endParaRPr kumimoji="1" lang="ja-JP" altLang="en-US" b="1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378805" y="1454232"/>
            <a:ext cx="10823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流れの方向</a:t>
            </a:r>
            <a:endParaRPr kumimoji="1" lang="ja-JP" altLang="en-US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70011" y="3230108"/>
            <a:ext cx="171393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/>
              <a:t>流域</a:t>
            </a:r>
            <a:r>
              <a:rPr kumimoji="1" lang="ja-JP" altLang="en-US" b="1" dirty="0"/>
              <a:t>とするセルの数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27139" y="1044704"/>
            <a:ext cx="90281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累積流量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76798" y="3513364"/>
            <a:ext cx="150714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800" b="1" dirty="0"/>
              <a:t>※</a:t>
            </a:r>
            <a:r>
              <a:rPr kumimoji="1" lang="ja-JP" altLang="en-US" sz="800" b="1" dirty="0"/>
              <a:t>数が少なければ、細かくなる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315258" y="199481"/>
            <a:ext cx="8513484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Elevation</a:t>
            </a:r>
            <a:r>
              <a:rPr lang="ja-JP" altLang="en-US" b="1" dirty="0"/>
              <a:t>に標高ラスタを指定し、流域とするセル数を</a:t>
            </a:r>
            <a:r>
              <a:rPr lang="en-US" altLang="ja-JP" b="1" dirty="0"/>
              <a:t>10000</a:t>
            </a:r>
            <a:r>
              <a:rPr lang="ja-JP" altLang="en-US" b="1" dirty="0"/>
              <a:t>とし、累積流量、流れの方向、河川、流域を抽出する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4851739" y="1044704"/>
            <a:ext cx="3866344" cy="1967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CE0206C3-9C91-4788-B49F-406E213AB7BA}"/>
              </a:ext>
            </a:extLst>
          </p:cNvPr>
          <p:cNvSpPr/>
          <p:nvPr/>
        </p:nvSpPr>
        <p:spPr>
          <a:xfrm>
            <a:off x="482187" y="1321065"/>
            <a:ext cx="1573161" cy="172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613F5772-68D6-4DA8-BEA7-54491CFCD58C}"/>
              </a:ext>
            </a:extLst>
          </p:cNvPr>
          <p:cNvSpPr/>
          <p:nvPr/>
        </p:nvSpPr>
        <p:spPr>
          <a:xfrm>
            <a:off x="497340" y="3331513"/>
            <a:ext cx="388374" cy="172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557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818" y="433319"/>
            <a:ext cx="2801414" cy="248940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694" y="3232576"/>
            <a:ext cx="2730955" cy="244456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666202" y="2936117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流域</a:t>
            </a:r>
            <a:endParaRPr kumimoji="1" lang="ja-JP" altLang="en-US" sz="16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56677" y="123470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河川</a:t>
            </a:r>
            <a:endParaRPr kumimoji="1" lang="ja-JP" altLang="en-US" sz="16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15618" y="296246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流れの方向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67133" y="12347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累積流量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1052" y="3248569"/>
            <a:ext cx="2743905" cy="246643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090" y="415972"/>
            <a:ext cx="2801414" cy="25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u="none" dirty="0">
                <a:solidFill>
                  <a:srgbClr val="0070C0"/>
                </a:solidFill>
              </a:rPr>
              <a:t>流域と河川のラスタをベクトルに変換する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113" y="648219"/>
            <a:ext cx="837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ラインに出力できるように河川のラスタを単純化するため、</a:t>
            </a:r>
            <a:r>
              <a:rPr kumimoji="1" lang="en-US" altLang="ja-JP" sz="1400" b="1" dirty="0" err="1"/>
              <a:t>r.thin</a:t>
            </a:r>
            <a:r>
              <a:rPr kumimoji="1" lang="ja-JP" altLang="en-US" sz="1400" b="1" dirty="0"/>
              <a:t>を実行する。河川のラスタを指定し、実行をクリックする。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181101"/>
            <a:ext cx="3294774" cy="412945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9600" y="1905000"/>
            <a:ext cx="3294774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866" y="1179445"/>
            <a:ext cx="4883391" cy="3778239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19513" y="1753386"/>
            <a:ext cx="2516957" cy="151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24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27" y="733425"/>
            <a:ext cx="6209022" cy="49283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6200" y="180975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ラスタをベクトル（ライン）に変換し、</a:t>
            </a:r>
            <a:r>
              <a:rPr lang="en-US" altLang="ja-JP" sz="1600" b="1" dirty="0"/>
              <a:t> </a:t>
            </a:r>
            <a:r>
              <a:rPr lang="en-US" altLang="ja-JP" sz="1600" b="1" dirty="0" err="1"/>
              <a:t>r.to.vect</a:t>
            </a:r>
            <a:r>
              <a:rPr lang="ja-JP" altLang="en-US" sz="1600" b="1" dirty="0"/>
              <a:t>を選択する。</a:t>
            </a:r>
            <a:r>
              <a:rPr lang="en-US" altLang="ja-JP" sz="1600" b="1" dirty="0"/>
              <a:t>Thinned</a:t>
            </a:r>
            <a:r>
              <a:rPr lang="ja-JP" altLang="en-US" sz="1600" b="1" dirty="0"/>
              <a:t>のラスタを指定し、出力のファイル名を一時ファイルへの保存として実行する。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1363"/>
            <a:ext cx="2038350" cy="4305300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>
            <a:off x="1942515" y="2600325"/>
            <a:ext cx="28633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76200" y="1550988"/>
            <a:ext cx="1114425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75146" y="5351479"/>
            <a:ext cx="631007" cy="191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00140" y="3846136"/>
            <a:ext cx="3223967" cy="1979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00141" y="1470581"/>
            <a:ext cx="3205114" cy="202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309566" y="1874347"/>
            <a:ext cx="3223967" cy="197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517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" y="207963"/>
            <a:ext cx="4224914" cy="46291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141288"/>
            <a:ext cx="6167437" cy="427320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 flipV="1">
            <a:off x="1343025" y="3105150"/>
            <a:ext cx="542925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5F21C41C-EE3B-4F36-9BA3-F08E28C6F6D9}"/>
              </a:ext>
            </a:extLst>
          </p:cNvPr>
          <p:cNvSpPr txBox="1"/>
          <p:nvPr/>
        </p:nvSpPr>
        <p:spPr>
          <a:xfrm>
            <a:off x="209550" y="4903788"/>
            <a:ext cx="646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プロパティ＞シンボロジーを選択し、データのスタイルを調節する。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3353065"/>
            <a:ext cx="2253628" cy="20474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617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901" y="238550"/>
            <a:ext cx="3346516" cy="466530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9379" y="5148952"/>
            <a:ext cx="810142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出力したデータを保存するため、河川</a:t>
            </a:r>
            <a:r>
              <a:rPr kumimoji="1" lang="ja-JP" altLang="en-US" dirty="0"/>
              <a:t>のプロパティ＞エクスポート＞地物の保存を選択し、形式を</a:t>
            </a:r>
            <a:r>
              <a:rPr kumimoji="1" lang="en-US" altLang="ja-JP" dirty="0"/>
              <a:t>ESRI Shapefile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出力場所とファイル名、</a:t>
            </a:r>
            <a:r>
              <a:rPr kumimoji="1" lang="en-US" altLang="ja-JP" dirty="0"/>
              <a:t>CRS</a:t>
            </a:r>
            <a:r>
              <a:rPr kumimoji="1" lang="ja-JP" altLang="en-US" dirty="0"/>
              <a:t>を指定し、</a:t>
            </a:r>
            <a:r>
              <a:rPr kumimoji="1" lang="en-US" altLang="ja-JP" dirty="0"/>
              <a:t>OK</a:t>
            </a:r>
            <a:r>
              <a:rPr kumimoji="1" lang="ja-JP" altLang="en-US" dirty="0"/>
              <a:t>をクリックする。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914" y="420655"/>
            <a:ext cx="4361223" cy="4446113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3555345" y="3857265"/>
            <a:ext cx="559569" cy="490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875098" y="953809"/>
            <a:ext cx="3365369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967090" y="1255467"/>
            <a:ext cx="273376" cy="169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42504" y="1792796"/>
            <a:ext cx="197962" cy="226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797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738" y="304800"/>
            <a:ext cx="6028621" cy="478516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0784B251-3EFF-4F9D-BD9F-319AEEEBF685}"/>
              </a:ext>
            </a:extLst>
          </p:cNvPr>
          <p:cNvSpPr txBox="1"/>
          <p:nvPr/>
        </p:nvSpPr>
        <p:spPr>
          <a:xfrm>
            <a:off x="199718" y="5240923"/>
            <a:ext cx="829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同様の手法で、流域ラスタを指定し、</a:t>
            </a:r>
            <a:r>
              <a:rPr lang="en-US" altLang="ja-JP" sz="1600" b="1" dirty="0"/>
              <a:t>Feature</a:t>
            </a:r>
            <a:r>
              <a:rPr lang="ja-JP" altLang="en-US" sz="1600" b="1" dirty="0"/>
              <a:t> </a:t>
            </a:r>
            <a:r>
              <a:rPr lang="en-US" altLang="ja-JP" sz="1600" b="1" dirty="0"/>
              <a:t>type</a:t>
            </a:r>
            <a:r>
              <a:rPr lang="ja-JP" altLang="en-US" sz="1600" b="1" dirty="0"/>
              <a:t> を</a:t>
            </a:r>
            <a:r>
              <a:rPr lang="en-US" altLang="ja-JP" sz="1600" b="1" dirty="0"/>
              <a:t>area</a:t>
            </a:r>
            <a:r>
              <a:rPr lang="ja-JP" altLang="en-US" sz="1600" b="1" dirty="0"/>
              <a:t>とし、流域のポリゴンを出力する。</a:t>
            </a:r>
            <a:endParaRPr lang="en-US" altLang="ja-JP" sz="1600" b="1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94AB8730-4AFB-46BD-B1EA-1E81267387FA}"/>
              </a:ext>
            </a:extLst>
          </p:cNvPr>
          <p:cNvSpPr/>
          <p:nvPr/>
        </p:nvSpPr>
        <p:spPr>
          <a:xfrm>
            <a:off x="1376516" y="1451727"/>
            <a:ext cx="3374594" cy="160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BFFEF5C7-091F-47F9-AE5F-600AC037C259}"/>
              </a:ext>
            </a:extLst>
          </p:cNvPr>
          <p:cNvSpPr/>
          <p:nvPr/>
        </p:nvSpPr>
        <p:spPr>
          <a:xfrm>
            <a:off x="1376516" y="1038773"/>
            <a:ext cx="3374594" cy="160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E2D2B9D5-933A-4B33-88E8-71C101CB6760}"/>
              </a:ext>
            </a:extLst>
          </p:cNvPr>
          <p:cNvSpPr/>
          <p:nvPr/>
        </p:nvSpPr>
        <p:spPr>
          <a:xfrm>
            <a:off x="1376517" y="3328879"/>
            <a:ext cx="3374594" cy="177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41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5" y="38948"/>
            <a:ext cx="2084677" cy="50131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1425" y="191324"/>
            <a:ext cx="5452769" cy="4855309"/>
          </a:xfrm>
          <a:prstGeom prst="rect">
            <a:avLst/>
          </a:prstGeom>
        </p:spPr>
      </p:pic>
      <p:cxnSp>
        <p:nvCxnSpPr>
          <p:cNvPr id="6" name="直線矢印コネクタ 5"/>
          <p:cNvCxnSpPr>
            <a:cxnSpLocks/>
          </p:cNvCxnSpPr>
          <p:nvPr/>
        </p:nvCxnSpPr>
        <p:spPr>
          <a:xfrm flipV="1">
            <a:off x="1274785" y="1740310"/>
            <a:ext cx="765409" cy="31503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454026" y="512968"/>
            <a:ext cx="800100" cy="171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06102" y="773780"/>
            <a:ext cx="2147888" cy="173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54026" y="4762242"/>
            <a:ext cx="686367" cy="171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3706065" y="751601"/>
            <a:ext cx="20955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3896594" y="956592"/>
            <a:ext cx="1710424" cy="3198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D97765DC-FD07-4D95-A460-68FC0ADBEA2D}"/>
              </a:ext>
            </a:extLst>
          </p:cNvPr>
          <p:cNvSpPr txBox="1"/>
          <p:nvPr/>
        </p:nvSpPr>
        <p:spPr>
          <a:xfrm>
            <a:off x="165304" y="5186432"/>
            <a:ext cx="876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プロパティ＞シンボロジーを選択し、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分類された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とし、カラムを</a:t>
            </a:r>
            <a:r>
              <a:rPr lang="en-US" altLang="ja-JP" sz="1600" b="1" dirty="0"/>
              <a:t>cat</a:t>
            </a:r>
            <a:r>
              <a:rPr lang="ja-JP" altLang="en-US" sz="1600" b="1" dirty="0"/>
              <a:t>とし、分類をクリックする。データを保存するには、河川レイヤと同様にプロパティ＞エクスポート＞地物の保存を実行する。</a:t>
            </a:r>
            <a:endParaRPr lang="en-US" altLang="ja-JP" sz="16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8661" y="2061936"/>
            <a:ext cx="3371066" cy="29846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2453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17673" y="101899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コストパス解析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-54250" y="4323459"/>
            <a:ext cx="4169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err="1"/>
              <a:t>Cost_path</a:t>
            </a:r>
            <a:r>
              <a:rPr kumimoji="1" lang="ja-JP" altLang="en-US" sz="1400" b="1" dirty="0"/>
              <a:t>フォルダ内の</a:t>
            </a:r>
            <a:r>
              <a:rPr lang="en-US" altLang="ja-JP" sz="1400" b="1" dirty="0"/>
              <a:t>aso_2kei.tifslope.tif</a:t>
            </a:r>
            <a:r>
              <a:rPr kumimoji="1" lang="ja-JP" altLang="en-US" sz="1400" b="1" dirty="0" err="1"/>
              <a:t>、</a:t>
            </a:r>
            <a:r>
              <a:rPr kumimoji="1" lang="en-US" altLang="ja-JP" sz="1400" b="1" dirty="0" err="1"/>
              <a:t>start.shp</a:t>
            </a:r>
            <a:r>
              <a:rPr kumimoji="1" lang="ja-JP" altLang="en-US" sz="1400" b="1" dirty="0" err="1"/>
              <a:t>、</a:t>
            </a:r>
            <a:r>
              <a:rPr lang="en-US" altLang="ja-JP" sz="1400" b="1" dirty="0" err="1"/>
              <a:t>end</a:t>
            </a:r>
            <a:r>
              <a:rPr kumimoji="1" lang="en-US" altLang="ja-JP" sz="1400" b="1" dirty="0" err="1"/>
              <a:t>.shp</a:t>
            </a:r>
            <a:r>
              <a:rPr kumimoji="1" lang="ja-JP" altLang="en-US" sz="1400" b="1" dirty="0"/>
              <a:t>を</a:t>
            </a:r>
            <a:r>
              <a:rPr kumimoji="1" lang="en-US" altLang="ja-JP" sz="1400" b="1" dirty="0"/>
              <a:t>QGIS</a:t>
            </a:r>
            <a:r>
              <a:rPr lang="ja-JP" altLang="en-US" sz="1400" b="1" dirty="0"/>
              <a:t>にインポートする。プロセッシング＞ツールボックスを開き、検索で</a:t>
            </a:r>
            <a:r>
              <a:rPr lang="en-US" altLang="ja-JP" sz="1400" b="1" dirty="0" err="1"/>
              <a:t>r.walk.points</a:t>
            </a:r>
            <a:r>
              <a:rPr lang="ja-JP" altLang="en-US" sz="1400" b="1" dirty="0"/>
              <a:t>を選択する。</a:t>
            </a:r>
            <a:r>
              <a:rPr lang="en-US" altLang="ja-JP" sz="1400" b="1" dirty="0"/>
              <a:t>1.</a:t>
            </a:r>
            <a:r>
              <a:rPr lang="ja-JP" altLang="en-US" sz="1400" b="1" dirty="0"/>
              <a:t>標高ラスタを指定、</a:t>
            </a:r>
            <a:r>
              <a:rPr lang="en-US" altLang="ja-JP" sz="1400" b="1" dirty="0"/>
              <a:t>2.</a:t>
            </a:r>
            <a:r>
              <a:rPr lang="ja-JP" altLang="en-US" sz="1400" b="1" dirty="0"/>
              <a:t>フリクションコストを含むラスタに、傾斜角を指定、</a:t>
            </a:r>
            <a:r>
              <a:rPr lang="en-US" altLang="ja-JP" sz="1400" b="1" dirty="0"/>
              <a:t>3.</a:t>
            </a:r>
            <a:r>
              <a:rPr lang="ja-JP" altLang="en-US" sz="1400" b="1" dirty="0"/>
              <a:t>出発点として</a:t>
            </a:r>
            <a:r>
              <a:rPr lang="en-US" altLang="ja-JP" sz="1400" b="1" dirty="0" err="1"/>
              <a:t>start.shp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4</a:t>
            </a:r>
            <a:r>
              <a:rPr lang="ja-JP" altLang="en-US" sz="1400" b="1" dirty="0"/>
              <a:t>出力ラスタを指定する。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50161869-BCB7-4064-8B81-105E1E607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3" y="630770"/>
            <a:ext cx="3985617" cy="344129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40C0C6C6-EFE9-4E2B-9C7F-119F66F91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42" r="20910" b="11895"/>
          <a:stretch/>
        </p:blipFill>
        <p:spPr>
          <a:xfrm>
            <a:off x="4291953" y="630770"/>
            <a:ext cx="4586749" cy="511475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297DB055-2B94-4A0A-8D95-0C5BECC5F371}"/>
              </a:ext>
            </a:extLst>
          </p:cNvPr>
          <p:cNvSpPr txBox="1"/>
          <p:nvPr/>
        </p:nvSpPr>
        <p:spPr>
          <a:xfrm>
            <a:off x="8219768" y="63077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05F96C97-2F8A-4FB4-A177-74F262FD001F}"/>
              </a:ext>
            </a:extLst>
          </p:cNvPr>
          <p:cNvSpPr txBox="1"/>
          <p:nvPr/>
        </p:nvSpPr>
        <p:spPr>
          <a:xfrm>
            <a:off x="8219768" y="11272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6D91EC73-95D3-4031-8B6B-16380707A6D5}"/>
              </a:ext>
            </a:extLst>
          </p:cNvPr>
          <p:cNvSpPr txBox="1"/>
          <p:nvPr/>
        </p:nvSpPr>
        <p:spPr>
          <a:xfrm>
            <a:off x="8219768" y="156483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xmlns="" id="{8410EC29-7162-4D05-B25B-56D55ABE3118}"/>
              </a:ext>
            </a:extLst>
          </p:cNvPr>
          <p:cNvSpPr txBox="1"/>
          <p:nvPr/>
        </p:nvSpPr>
        <p:spPr>
          <a:xfrm>
            <a:off x="8219768" y="50978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xmlns="" id="{60F09799-D0A2-456E-B036-42358CB09D13}"/>
              </a:ext>
            </a:extLst>
          </p:cNvPr>
          <p:cNvSpPr txBox="1"/>
          <p:nvPr/>
        </p:nvSpPr>
        <p:spPr>
          <a:xfrm>
            <a:off x="3107266" y="80690"/>
            <a:ext cx="511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以下では、傾斜をもとに移動コストを算出する手法を解説する。この実習の前に、</a:t>
            </a:r>
            <a:r>
              <a:rPr lang="en-US" altLang="ja-JP" sz="1400" b="1" dirty="0"/>
              <a:t>QGIS</a:t>
            </a:r>
            <a:r>
              <a:rPr lang="ja-JP" altLang="en-US" sz="1400" b="1" dirty="0"/>
              <a:t>に標高ラスタと傾斜ラスタを読み込んでおく。</a:t>
            </a:r>
          </a:p>
        </p:txBody>
      </p:sp>
    </p:spTree>
    <p:extLst>
      <p:ext uri="{BB962C8B-B14F-4D97-AF65-F5344CB8AC3E}">
        <p14:creationId xmlns:p14="http://schemas.microsoft.com/office/powerpoint/2010/main" val="2301572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12" y="1192992"/>
            <a:ext cx="7890726" cy="434897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C78106F0-0629-488D-A414-CE48F12E4811}"/>
              </a:ext>
            </a:extLst>
          </p:cNvPr>
          <p:cNvSpPr txBox="1"/>
          <p:nvPr/>
        </p:nvSpPr>
        <p:spPr>
          <a:xfrm>
            <a:off x="1165278" y="631215"/>
            <a:ext cx="6740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以下のように、</a:t>
            </a:r>
            <a:r>
              <a:rPr lang="en-US" altLang="ja-JP" sz="1400" b="1" dirty="0" err="1"/>
              <a:t>Cumulative_cost</a:t>
            </a:r>
            <a:r>
              <a:rPr lang="ja-JP" altLang="en-US" sz="1400" b="1" dirty="0"/>
              <a:t>のラスタの配色を調整すると、解析結果を確認できる。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511300" y="3149600"/>
            <a:ext cx="469900" cy="469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62266" y="2780268"/>
            <a:ext cx="76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rgbClr val="00B050"/>
                </a:solidFill>
              </a:rPr>
              <a:t>START</a:t>
            </a:r>
            <a:endParaRPr kumimoji="1" lang="ja-JP" alt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8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205" y="349827"/>
            <a:ext cx="2854036" cy="5015345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8D895B59-734C-498C-A5F1-2AB3310EAEA1}"/>
              </a:ext>
            </a:extLst>
          </p:cNvPr>
          <p:cNvGrpSpPr/>
          <p:nvPr/>
        </p:nvGrpSpPr>
        <p:grpSpPr>
          <a:xfrm>
            <a:off x="2673926" y="461083"/>
            <a:ext cx="6059509" cy="4792833"/>
            <a:chOff x="2673926" y="461083"/>
            <a:chExt cx="6059509" cy="4792833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9097" y="461083"/>
              <a:ext cx="5254338" cy="4792833"/>
            </a:xfrm>
            <a:prstGeom prst="rect">
              <a:avLst/>
            </a:prstGeom>
          </p:spPr>
        </p:pic>
        <p:cxnSp>
          <p:nvCxnSpPr>
            <p:cNvPr id="9" name="直線矢印コネクタ 8"/>
            <p:cNvCxnSpPr/>
            <p:nvPr/>
          </p:nvCxnSpPr>
          <p:spPr>
            <a:xfrm flipV="1">
              <a:off x="2673926" y="3588327"/>
              <a:ext cx="684315" cy="11083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3479097" y="1509726"/>
              <a:ext cx="123652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5488006" y="955545"/>
              <a:ext cx="1028702" cy="166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1800" u="none" dirty="0">
                <a:solidFill>
                  <a:srgbClr val="0070C0"/>
                </a:solidFill>
              </a:rPr>
              <a:t>1.DEM</a:t>
            </a:r>
            <a:r>
              <a:rPr lang="ja-JP" altLang="en-US" sz="1800" u="none" dirty="0">
                <a:solidFill>
                  <a:srgbClr val="0070C0"/>
                </a:solidFill>
              </a:rPr>
              <a:t>データの視覚的分析　標高段彩図</a:t>
            </a:r>
            <a:endParaRPr kumimoji="1" lang="ja-JP" altLang="en-US" sz="1800" u="none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479097" y="5235524"/>
            <a:ext cx="566490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プロパティ＞シンボル体系を選択し、レンダリングタイプを単バンド疑似カラーにする。</a:t>
            </a:r>
            <a:r>
              <a:rPr lang="ja-JP" altLang="en-US" dirty="0"/>
              <a:t>カラーランプを選択し、</a:t>
            </a:r>
            <a:r>
              <a:rPr lang="en-US" altLang="ja-JP" dirty="0"/>
              <a:t>OK</a:t>
            </a:r>
            <a:r>
              <a:rPr lang="ja-JP" altLang="en-US" dirty="0"/>
              <a:t>をクリックする。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743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E84798D1-7212-4457-A278-0A7446533284}"/>
              </a:ext>
            </a:extLst>
          </p:cNvPr>
          <p:cNvSpPr/>
          <p:nvPr/>
        </p:nvSpPr>
        <p:spPr>
          <a:xfrm>
            <a:off x="44244" y="82468"/>
            <a:ext cx="8347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移動コストをもとに、任意の</a:t>
            </a:r>
            <a:r>
              <a:rPr lang="en-US" altLang="ja-JP" sz="2400" dirty="0">
                <a:solidFill>
                  <a:srgbClr val="0070C0"/>
                </a:solidFill>
              </a:rPr>
              <a:t>2</a:t>
            </a:r>
            <a:r>
              <a:rPr lang="ja-JP" altLang="en-US" sz="2400" dirty="0">
                <a:solidFill>
                  <a:srgbClr val="0070C0"/>
                </a:solidFill>
              </a:rPr>
              <a:t>点間の最短経路を検索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BB938EA2-A6F3-47E0-812D-794CE490A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19" y="683342"/>
            <a:ext cx="2300749" cy="56478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826B0C0B-6626-442A-865E-E1927D7D7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806" y="592564"/>
            <a:ext cx="6567948" cy="395880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01B8EDFC-413B-4FC3-A682-CCF288A578EF}"/>
              </a:ext>
            </a:extLst>
          </p:cNvPr>
          <p:cNvSpPr txBox="1"/>
          <p:nvPr/>
        </p:nvSpPr>
        <p:spPr>
          <a:xfrm>
            <a:off x="44244" y="4925791"/>
            <a:ext cx="759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プラグインの管理とインストールから、</a:t>
            </a:r>
            <a:r>
              <a:rPr lang="en-US" altLang="ja-JP" sz="1400" b="1" dirty="0"/>
              <a:t>Least-Cost path</a:t>
            </a:r>
            <a:r>
              <a:rPr lang="ja-JP" altLang="en-US" sz="1400" b="1" dirty="0"/>
              <a:t>プラグインをインストールする。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xmlns="" id="{169689A1-4DB5-44DE-B5E7-6A53D2066588}"/>
              </a:ext>
            </a:extLst>
          </p:cNvPr>
          <p:cNvCxnSpPr/>
          <p:nvPr/>
        </p:nvCxnSpPr>
        <p:spPr>
          <a:xfrm>
            <a:off x="1892710" y="1081548"/>
            <a:ext cx="673509" cy="38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xmlns="" id="{558FBB39-CA3F-46EA-B5C6-4565FEA02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0"/>
            <a:ext cx="3687097" cy="5121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BAE34A72-2B13-4302-9785-7398CD60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388" y="0"/>
            <a:ext cx="4729577" cy="512174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xmlns="" id="{F2A496A1-017D-4BAC-8684-B864A6F8EA1F}"/>
              </a:ext>
            </a:extLst>
          </p:cNvPr>
          <p:cNvCxnSpPr/>
          <p:nvPr/>
        </p:nvCxnSpPr>
        <p:spPr>
          <a:xfrm>
            <a:off x="1804219" y="383458"/>
            <a:ext cx="363794" cy="4424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3E1E8378-10C1-4644-AAC3-8FF994EA5A9D}"/>
              </a:ext>
            </a:extLst>
          </p:cNvPr>
          <p:cNvSpPr txBox="1"/>
          <p:nvPr/>
        </p:nvSpPr>
        <p:spPr>
          <a:xfrm>
            <a:off x="0" y="519742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プロセッシング＞ツールボックスから、インストールした</a:t>
            </a:r>
            <a:r>
              <a:rPr lang="en-US" altLang="ja-JP" sz="1400" b="1" dirty="0"/>
              <a:t>`Least Cost Path`</a:t>
            </a:r>
            <a:r>
              <a:rPr lang="ja-JP" altLang="en-US" sz="1400" b="1" dirty="0"/>
              <a:t>を選択する。</a:t>
            </a:r>
            <a:r>
              <a:rPr lang="en-US" altLang="ja-JP" sz="1400" b="1" dirty="0"/>
              <a:t>1.cululative_cost</a:t>
            </a:r>
            <a:r>
              <a:rPr lang="ja-JP" altLang="en-US" sz="1400" b="1" dirty="0"/>
              <a:t>のラスタを指定、</a:t>
            </a:r>
            <a:r>
              <a:rPr lang="en-US" altLang="ja-JP" sz="1400" b="1" dirty="0"/>
              <a:t>2.Start-point layer</a:t>
            </a:r>
            <a:r>
              <a:rPr lang="ja-JP" altLang="en-US" sz="1400" b="1" dirty="0"/>
              <a:t>に</a:t>
            </a:r>
            <a:r>
              <a:rPr lang="en-US" altLang="ja-JP" sz="1400" b="1" dirty="0" err="1"/>
              <a:t>start.shp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3. End-point(s) layer</a:t>
            </a:r>
            <a:r>
              <a:rPr lang="ja-JP" altLang="en-US" sz="1400" b="1" dirty="0"/>
              <a:t>に</a:t>
            </a:r>
            <a:r>
              <a:rPr lang="en-US" altLang="ja-JP" sz="1400" b="1" dirty="0" err="1"/>
              <a:t>end.shp</a:t>
            </a:r>
            <a:r>
              <a:rPr lang="ja-JP" altLang="en-US" sz="1400" b="1" dirty="0"/>
              <a:t>を指定、</a:t>
            </a:r>
            <a:r>
              <a:rPr lang="en-US" altLang="ja-JP" sz="1400" b="1" dirty="0"/>
              <a:t>4.</a:t>
            </a:r>
            <a:r>
              <a:rPr lang="ja-JP" altLang="en-US" sz="1400" b="1" dirty="0"/>
              <a:t>出力レイヤを指定、</a:t>
            </a:r>
            <a:r>
              <a:rPr lang="en-US" altLang="ja-JP" sz="1400" b="1" dirty="0"/>
              <a:t>5.</a:t>
            </a:r>
            <a:r>
              <a:rPr lang="ja-JP" altLang="en-US" sz="1400" b="1" dirty="0"/>
              <a:t>実行をクリックする。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0A97C328-F6D9-4AF9-9052-E3CDD1186D43}"/>
              </a:ext>
            </a:extLst>
          </p:cNvPr>
          <p:cNvSpPr txBox="1"/>
          <p:nvPr/>
        </p:nvSpPr>
        <p:spPr>
          <a:xfrm>
            <a:off x="7044813" y="6504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31679045-8932-4C31-8BE6-F4E635B0E9A0}"/>
              </a:ext>
            </a:extLst>
          </p:cNvPr>
          <p:cNvSpPr txBox="1"/>
          <p:nvPr/>
        </p:nvSpPr>
        <p:spPr>
          <a:xfrm>
            <a:off x="7044813" y="147014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07767B1B-25B2-4F3F-9669-386ECD7413B3}"/>
              </a:ext>
            </a:extLst>
          </p:cNvPr>
          <p:cNvSpPr txBox="1"/>
          <p:nvPr/>
        </p:nvSpPr>
        <p:spPr>
          <a:xfrm>
            <a:off x="7044813" y="215265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CC970162-68E5-4466-8DCC-A0A7B1313F8D}"/>
              </a:ext>
            </a:extLst>
          </p:cNvPr>
          <p:cNvSpPr txBox="1"/>
          <p:nvPr/>
        </p:nvSpPr>
        <p:spPr>
          <a:xfrm>
            <a:off x="7043209" y="305452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DD926BB1-1741-41C7-A2A6-C0DC5B251288}"/>
              </a:ext>
            </a:extLst>
          </p:cNvPr>
          <p:cNvSpPr txBox="1"/>
          <p:nvPr/>
        </p:nvSpPr>
        <p:spPr>
          <a:xfrm>
            <a:off x="7510242" y="446942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91590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66651" y="446745"/>
            <a:ext cx="659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dirty="0"/>
              <a:t>以下のように任意の</a:t>
            </a:r>
            <a:r>
              <a:rPr lang="en-US" altLang="ja-JP" sz="1800" dirty="0"/>
              <a:t>2</a:t>
            </a:r>
            <a:r>
              <a:rPr lang="ja-JP" altLang="en-US" sz="1800" dirty="0"/>
              <a:t>点間で傾斜に基づく最短経路が検索できた。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104" y="1013951"/>
            <a:ext cx="6984767" cy="44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31" b="3001"/>
          <a:stretch/>
        </p:blipFill>
        <p:spPr>
          <a:xfrm>
            <a:off x="719554" y="701777"/>
            <a:ext cx="7704892" cy="44404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988072" y="245764"/>
            <a:ext cx="316785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以下のようにラスタの配色が変更できる</a:t>
            </a:r>
          </a:p>
        </p:txBody>
      </p:sp>
    </p:spTree>
    <p:extLst>
      <p:ext uri="{BB962C8B-B14F-4D97-AF65-F5344CB8AC3E}">
        <p14:creationId xmlns:p14="http://schemas.microsoft.com/office/powerpoint/2010/main" val="371060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709"/>
            <a:ext cx="7023708" cy="534092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030908" y="3519409"/>
            <a:ext cx="2113092" cy="182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シンボル体系では、</a:t>
            </a:r>
            <a:r>
              <a:rPr kumimoji="1" lang="ja-JP" altLang="en-US" dirty="0"/>
              <a:t>最小、最大値、分類モード、分類数等を指定できる。各項目を設定後、分類をクリックすると反映される。また、</a:t>
            </a:r>
            <a:r>
              <a:rPr lang="ja-JP" altLang="en-US" dirty="0"/>
              <a:t>各値、ラベルの上</a:t>
            </a:r>
            <a:r>
              <a:rPr kumimoji="1" lang="ja-JP" altLang="en-US" dirty="0"/>
              <a:t>で、ダブルクリックすると値、ラベルの指定ができる。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0" y="706582"/>
            <a:ext cx="6719455" cy="304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62544" y="2258291"/>
            <a:ext cx="609601" cy="2078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90944" y="3643746"/>
            <a:ext cx="720438" cy="336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4182" y="4447309"/>
            <a:ext cx="595745" cy="2443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32761" y="4429915"/>
            <a:ext cx="886693" cy="2616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11" r="4502" b="3820"/>
          <a:stretch/>
        </p:blipFill>
        <p:spPr>
          <a:xfrm>
            <a:off x="515414" y="516193"/>
            <a:ext cx="8205799" cy="491243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845404" y="152401"/>
            <a:ext cx="345318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以下は、</a:t>
            </a:r>
            <a:r>
              <a:rPr kumimoji="1" lang="en-US" altLang="ja-JP" dirty="0"/>
              <a:t>200</a:t>
            </a:r>
            <a:r>
              <a:rPr lang="ja-JP" altLang="en-US" dirty="0"/>
              <a:t>ｍ</a:t>
            </a:r>
            <a:r>
              <a:rPr kumimoji="1" lang="ja-JP" altLang="en-US" dirty="0"/>
              <a:t>間隔で標高値を色分けした。</a:t>
            </a:r>
          </a:p>
        </p:txBody>
      </p:sp>
    </p:spTree>
    <p:extLst>
      <p:ext uri="{BB962C8B-B14F-4D97-AF65-F5344CB8AC3E}">
        <p14:creationId xmlns:p14="http://schemas.microsoft.com/office/powerpoint/2010/main" val="378075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521" y="1241401"/>
            <a:ext cx="3458732" cy="43783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075" y="847724"/>
            <a:ext cx="4267200" cy="47720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67725" cy="505354"/>
          </a:xfrm>
        </p:spPr>
        <p:txBody>
          <a:bodyPr>
            <a:no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1.DEM</a:t>
            </a:r>
            <a:r>
              <a:rPr lang="ja-JP" altLang="en-US" sz="3200" u="none" dirty="0">
                <a:solidFill>
                  <a:srgbClr val="0070C0"/>
                </a:solidFill>
              </a:rPr>
              <a:t>データの視覚的分析　傾斜区分図の作成</a:t>
            </a:r>
            <a:endParaRPr kumimoji="1" lang="ja-JP" altLang="en-US" sz="3200" u="none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76002" y="66305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ラスタ</a:t>
            </a:r>
            <a:r>
              <a:rPr lang="ja-JP" altLang="en-US" sz="1800" b="1" dirty="0">
                <a:solidFill>
                  <a:srgbClr val="0070C0"/>
                </a:solidFill>
              </a:rPr>
              <a:t>＞解析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＞傾斜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060319" y="4305300"/>
            <a:ext cx="545017" cy="5693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4810126" y="1942118"/>
            <a:ext cx="2750172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135181" y="5350327"/>
            <a:ext cx="56197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28737" y="3751868"/>
            <a:ext cx="2806974" cy="15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4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383213" y="378656"/>
            <a:ext cx="2377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傾斜区分図が表示された</a:t>
            </a:r>
            <a:endParaRPr lang="ja-JP" alt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25" y="1247775"/>
            <a:ext cx="4302548" cy="381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75" y="1333500"/>
            <a:ext cx="4174652" cy="37242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75" y="3334785"/>
            <a:ext cx="657225" cy="17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3501</TotalTime>
  <Words>1268</Words>
  <Application>Microsoft Office PowerPoint</Application>
  <PresentationFormat>画面に合わせる (16:10)</PresentationFormat>
  <Paragraphs>111</Paragraphs>
  <Slides>42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Courier New</vt:lpstr>
      <vt:lpstr>Office テーマ</vt:lpstr>
      <vt:lpstr>PowerPoint プレゼンテーション</vt:lpstr>
      <vt:lpstr>PowerPoint プレゼンテーション</vt:lpstr>
      <vt:lpstr>QGISでラスタを読み込む</vt:lpstr>
      <vt:lpstr>1.DEMデータの視覚的分析　標高段彩図</vt:lpstr>
      <vt:lpstr>PowerPoint プレゼンテーション</vt:lpstr>
      <vt:lpstr>PowerPoint プレゼンテーション</vt:lpstr>
      <vt:lpstr>PowerPoint プレゼンテーション</vt:lpstr>
      <vt:lpstr>1.DEMデータの視覚的分析　傾斜区分図の作成</vt:lpstr>
      <vt:lpstr>PowerPoint プレゼンテーション</vt:lpstr>
      <vt:lpstr>斜面方位図の作成</vt:lpstr>
      <vt:lpstr>PowerPoint プレゼンテーション</vt:lpstr>
      <vt:lpstr>陰影図の作成</vt:lpstr>
      <vt:lpstr>PowerPoint プレゼンテーション</vt:lpstr>
      <vt:lpstr>鳥瞰図の作成</vt:lpstr>
      <vt:lpstr>PowerPoint プレゼンテーション</vt:lpstr>
      <vt:lpstr>断面図の作成</vt:lpstr>
      <vt:lpstr>PowerPoint プレゼンテーション</vt:lpstr>
      <vt:lpstr>3.基本的な統計量の確認</vt:lpstr>
      <vt:lpstr>PowerPoint プレゼンテーション</vt:lpstr>
      <vt:lpstr>ヒストグラムの計算</vt:lpstr>
      <vt:lpstr>4.ベクタの処理とラスタの集計の組み合わせ分析</vt:lpstr>
      <vt:lpstr>PowerPoint プレゼンテーション</vt:lpstr>
      <vt:lpstr>PowerPoint プレゼンテーション</vt:lpstr>
      <vt:lpstr>フィルタリング（ふるい）</vt:lpstr>
      <vt:lpstr>PowerPoint プレゼンテーション</vt:lpstr>
      <vt:lpstr>ラスタ演算</vt:lpstr>
      <vt:lpstr>PowerPoint プレゼンテーション</vt:lpstr>
      <vt:lpstr>PowerPoint プレゼンテーション</vt:lpstr>
      <vt:lpstr>流域解析</vt:lpstr>
      <vt:lpstr>PowerPoint プレゼンテーション</vt:lpstr>
      <vt:lpstr>PowerPoint プレゼンテーション</vt:lpstr>
      <vt:lpstr>流域と河川のラスタをベクトルに変換する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コストパス解析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197</cp:revision>
  <dcterms:created xsi:type="dcterms:W3CDTF">2015-06-26T03:04:37Z</dcterms:created>
  <dcterms:modified xsi:type="dcterms:W3CDTF">2019-12-19T01:48:30Z</dcterms:modified>
</cp:coreProperties>
</file>